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58" r:id="rId4"/>
    <p:sldId id="261" r:id="rId5"/>
    <p:sldId id="262" r:id="rId6"/>
    <p:sldId id="263" r:id="rId7"/>
    <p:sldId id="264" r:id="rId8"/>
    <p:sldId id="266" r:id="rId9"/>
    <p:sldId id="260" r:id="rId10"/>
    <p:sldId id="267" r:id="rId11"/>
    <p:sldId id="268" r:id="rId12"/>
    <p:sldId id="269" r:id="rId13"/>
    <p:sldId id="270" r:id="rId14"/>
    <p:sldId id="272" r:id="rId15"/>
    <p:sldId id="273" r:id="rId16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AEAEA"/>
    <a:srgbClr val="666699"/>
    <a:srgbClr val="33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80" d="100"/>
          <a:sy n="80" d="100"/>
        </p:scale>
        <p:origin x="-96" y="-18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280" y="4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="" xmlns:a16="http://schemas.microsoft.com/office/drawing/2014/main" id="{E73CC514-5BDA-463F-8EF7-E2391181B1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B2F4B6DB-C902-4CAF-9BDE-74F4949D30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F0732-BA91-4D0A-8D70-B456B1776B68}" type="datetimeFigureOut">
              <a:rPr lang="fr-FR" smtClean="0"/>
              <a:pPr/>
              <a:t>05/06/2018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97302139-167C-448F-9A6F-B87B381FC1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1C0AA38F-ECE3-4233-97AE-18CD082ABE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62552-7FCF-42A0-835A-72C2C8FF548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03476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E906D-F0A5-430C-84CA-97565F99DF5D}" type="datetimeFigureOut">
              <a:rPr lang="fr-FR" smtClean="0"/>
              <a:pPr/>
              <a:t>05/06/2018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D09E9-03EF-4DAC-88B1-1E2B17D8C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2244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8B8C2461-9590-4C8B-8456-E95C0A979C3B}"/>
              </a:ext>
            </a:extLst>
          </p:cNvPr>
          <p:cNvSpPr/>
          <p:nvPr userDrawn="1"/>
        </p:nvSpPr>
        <p:spPr>
          <a:xfrm>
            <a:off x="8381393" y="0"/>
            <a:ext cx="3810607" cy="6858000"/>
          </a:xfrm>
          <a:prstGeom prst="rect">
            <a:avLst/>
          </a:prstGeom>
          <a:solidFill>
            <a:srgbClr val="66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algn="ctr"/>
            <a:r>
              <a:rPr lang="fr-FR" dirty="0">
                <a:latin typeface="Gulim" panose="020B0600000101010101" pitchFamily="34" charset="-127"/>
                <a:ea typeface="Gulim" panose="020B0600000101010101" pitchFamily="34" charset="-127"/>
              </a:rPr>
              <a:t>PARIS June7-8, 2018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atin typeface="Gulim" panose="020B0600000101010101" pitchFamily="34" charset="-127"/>
                <a:ea typeface="Gulim" panose="020B0600000101010101" pitchFamily="34" charset="-127"/>
              </a:rPr>
              <a:t>The Next Tech Law Revolution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98E6F725-DDD1-416C-8D65-F1889D859C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81393" cy="6858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DB39F2CB-ECB6-4AF9-B688-1DFA89A55F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082" t="15658" r="14809" b="15597"/>
          <a:stretch/>
        </p:blipFill>
        <p:spPr>
          <a:xfrm>
            <a:off x="9337041" y="496957"/>
            <a:ext cx="1767840" cy="17179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3737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3DD767C-32B7-4D47-A118-C9A787058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1">
                <a:solidFill>
                  <a:srgbClr val="666699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</a:lstStyle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86B7A821-7624-4968-A5C4-3F51914C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00734" y="6356350"/>
            <a:ext cx="2380665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666699"/>
                </a:solidFill>
              </a:defRPr>
            </a:lvl1pPr>
          </a:lstStyle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64C76224-EBCD-43F7-8602-C1069E32F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666699"/>
                </a:solidFill>
              </a:defRPr>
            </a:lvl1pPr>
          </a:lstStyle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14D880E-5426-45B1-8058-ACAAC187E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50">
                <a:solidFill>
                  <a:srgbClr val="666699"/>
                </a:solidFill>
              </a:defRPr>
            </a:lvl1pPr>
          </a:lstStyle>
          <a:p>
            <a:fld id="{DE8468DB-4243-4B31-BCEA-CCDEAA782BAE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="" xmlns:a16="http://schemas.microsoft.com/office/drawing/2014/main" id="{D4F80D84-9EF7-4C85-B5D7-835A50BAAB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226" t="14635" r="13608" b="13057"/>
          <a:stretch/>
        </p:blipFill>
        <p:spPr>
          <a:xfrm>
            <a:off x="838200" y="6356350"/>
            <a:ext cx="362535" cy="365125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="" xmlns:a16="http://schemas.microsoft.com/office/drawing/2014/main" id="{A703916A-F768-4D28-91A8-F0135E5EDD5B}"/>
              </a:ext>
            </a:extLst>
          </p:cNvPr>
          <p:cNvCxnSpPr/>
          <p:nvPr userDrawn="1"/>
        </p:nvCxnSpPr>
        <p:spPr>
          <a:xfrm>
            <a:off x="838200" y="1209040"/>
            <a:ext cx="105156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3714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>
            <a:extLst>
              <a:ext uri="{FF2B5EF4-FFF2-40B4-BE49-F238E27FC236}">
                <a16:creationId xmlns="" xmlns:a16="http://schemas.microsoft.com/office/drawing/2014/main" id="{EDF0EDDA-9F4A-4589-B45A-AE0B3BC4A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00734" y="6356350"/>
            <a:ext cx="238066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="" xmlns:a16="http://schemas.microsoft.com/office/drawing/2014/main" id="{0E5E989F-C848-4F0D-963E-CE702323A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r>
              <a:rPr lang="fr-FR" dirty="0"/>
              <a:t>I The Next Tech Law Revolution I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="" xmlns:a16="http://schemas.microsoft.com/office/drawing/2014/main" id="{33EF2618-E41B-41BA-900F-FD34C9917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fld id="{DE8468DB-4243-4B31-BCEA-CCDEAA782BAE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6D6ECAED-E3E7-482E-ACFD-C7B6303F21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226" t="14635" r="13608" b="13057"/>
          <a:stretch/>
        </p:blipFill>
        <p:spPr>
          <a:xfrm>
            <a:off x="838200" y="6356350"/>
            <a:ext cx="362535" cy="365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7248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807E8CBB-2B0B-4E2C-B92E-3EAA7D8EF8E5}"/>
              </a:ext>
            </a:extLst>
          </p:cNvPr>
          <p:cNvSpPr txBox="1"/>
          <p:nvPr/>
        </p:nvSpPr>
        <p:spPr>
          <a:xfrm>
            <a:off x="9924268" y="5934807"/>
            <a:ext cx="735621" cy="738664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endParaRPr lang="fr-FR" sz="1400" dirty="0"/>
          </a:p>
          <a:p>
            <a:pPr algn="ctr"/>
            <a:r>
              <a:rPr lang="fr-FR" sz="1400" dirty="0"/>
              <a:t>LOGO</a:t>
            </a:r>
          </a:p>
          <a:p>
            <a:endParaRPr lang="fr-FR" sz="1400" dirty="0"/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9C2025A9-8786-4E7A-8BB9-4C64F53DBEA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392160" y="4368799"/>
            <a:ext cx="3799840" cy="144291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fr-FR" sz="2000" b="1" dirty="0" smtClean="0">
                <a:solidFill>
                  <a:srgbClr val="00B0F0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Alexander Blumrosen</a:t>
            </a:r>
          </a:p>
          <a:p>
            <a:pPr marL="0" indent="0" algn="ctr">
              <a:buNone/>
            </a:pPr>
            <a:r>
              <a:rPr lang="fr-FR" sz="2000" b="1" dirty="0" smtClean="0">
                <a:solidFill>
                  <a:srgbClr val="00B0F0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Associé</a:t>
            </a:r>
            <a:endParaRPr lang="fr-FR" sz="2000" b="1" dirty="0" smtClean="0">
              <a:solidFill>
                <a:srgbClr val="00B0F0"/>
              </a:solidFill>
              <a:latin typeface="Gulim" panose="020B0600000101010101" pitchFamily="34" charset="-127"/>
              <a:ea typeface="Gulim" panose="020B0600000101010101" pitchFamily="34" charset="-127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2000" b="1" dirty="0" smtClean="0">
                <a:solidFill>
                  <a:srgbClr val="00B0F0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KAB </a:t>
            </a:r>
            <a:r>
              <a:rPr lang="fr-FR" sz="2000" b="1" dirty="0" smtClean="0">
                <a:solidFill>
                  <a:srgbClr val="00B0F0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Avocats</a:t>
            </a:r>
            <a:r>
              <a:rPr lang="fr-FR" sz="2000" b="1" dirty="0" smtClean="0">
                <a:solidFill>
                  <a:srgbClr val="00B0F0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, Paris</a:t>
            </a:r>
            <a:endParaRPr lang="fr-FR" sz="2000" b="1" dirty="0">
              <a:solidFill>
                <a:srgbClr val="00B0F0"/>
              </a:solidFill>
              <a:latin typeface="Gulim" panose="020B0600000101010101" pitchFamily="34" charset="-127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pic>
        <p:nvPicPr>
          <p:cNvPr id="5" name="Image 4" descr="KAB 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9810" y="5890261"/>
            <a:ext cx="777240" cy="821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2354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=""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396081"/>
            <a:ext cx="10515600" cy="80327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Tiers garants de conformité en matière de protection de données personnelles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err="1" smtClean="0">
                <a:solidFill>
                  <a:schemeClr val="tx1"/>
                </a:solidFill>
              </a:rPr>
              <a:t>Privacy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smtClean="0">
                <a:solidFill>
                  <a:schemeClr val="tx1"/>
                </a:solidFill>
              </a:rPr>
              <a:t>monitors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9" name="Image 8" descr="KAB 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14760" y="6036682"/>
            <a:ext cx="777240" cy="82131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23925" y="3089613"/>
            <a:ext cx="104013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i="1" dirty="0" smtClean="0"/>
              <a:t>« Toute </a:t>
            </a:r>
            <a:r>
              <a:rPr lang="fr-FR" sz="2200" i="1" dirty="0" smtClean="0"/>
              <a:t>décision d'une juridiction ou d'une autorité administrative d'un pays tiers exigeant d'un responsable du traitement ou d'un sous-traitant qu'il transfère ou divulgue des données à caractère personnel </a:t>
            </a:r>
            <a:r>
              <a:rPr lang="fr-FR" sz="2200" b="1" i="1" u="sng" dirty="0" smtClean="0"/>
              <a:t>ne peut être reconnue ou rendue exécutoire de quelque manière que ce soit qu'à la condition qu'elle soit fondée sur un accord international</a:t>
            </a:r>
            <a:r>
              <a:rPr lang="fr-FR" sz="2200" i="1" dirty="0" smtClean="0"/>
              <a:t>, tel qu'un traité d'entraide judiciaire, en vigueur entre le pays tiers demandeur et l'Union ou un État </a:t>
            </a:r>
            <a:r>
              <a:rPr lang="fr-FR" sz="2200" i="1" dirty="0" smtClean="0"/>
              <a:t>membre, … »</a:t>
            </a:r>
            <a:endParaRPr lang="fr-FR" sz="2200" i="1" dirty="0"/>
          </a:p>
        </p:txBody>
      </p:sp>
      <p:sp>
        <p:nvSpPr>
          <p:cNvPr id="11" name="Rectangle 10"/>
          <p:cNvSpPr/>
          <p:nvPr/>
        </p:nvSpPr>
        <p:spPr>
          <a:xfrm>
            <a:off x="1543051" y="1367135"/>
            <a:ext cx="90963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Article 48</a:t>
            </a:r>
            <a:br>
              <a:rPr lang="en-US" sz="2400" b="1" dirty="0" smtClean="0"/>
            </a:br>
            <a:r>
              <a:rPr lang="en-US" sz="2400" b="1" dirty="0" smtClean="0"/>
              <a:t>EU GDPR Blocking Statute</a:t>
            </a:r>
            <a:br>
              <a:rPr lang="en-US" sz="2400" b="1" dirty="0" smtClean="0"/>
            </a:br>
            <a:r>
              <a:rPr lang="en-US" sz="2400" b="1" dirty="0" smtClean="0"/>
              <a:t>“</a:t>
            </a:r>
            <a:r>
              <a:rPr lang="en-US" sz="2400" b="1" dirty="0" err="1" smtClean="0"/>
              <a:t>Transferts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ou</a:t>
            </a:r>
            <a:r>
              <a:rPr lang="en-US" sz="2400" b="1" dirty="0" smtClean="0"/>
              <a:t> divulgations non </a:t>
            </a:r>
            <a:r>
              <a:rPr lang="en-US" sz="2400" b="1" dirty="0" err="1" smtClean="0"/>
              <a:t>autorisés</a:t>
            </a:r>
            <a:r>
              <a:rPr lang="en-US" sz="2400" b="1" dirty="0" smtClean="0"/>
              <a:t> par le </a:t>
            </a:r>
            <a:r>
              <a:rPr lang="en-US" sz="2400" b="1" dirty="0" err="1" smtClean="0"/>
              <a:t>droit</a:t>
            </a:r>
            <a:r>
              <a:rPr lang="en-US" sz="2400" b="1" dirty="0" smtClean="0"/>
              <a:t> de l’Union”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3448196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=""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424656"/>
            <a:ext cx="10515600" cy="80327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Tiers garants de conformité en matière de protection de données personnelles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err="1" smtClean="0">
                <a:solidFill>
                  <a:schemeClr val="tx1"/>
                </a:solidFill>
              </a:rPr>
              <a:t>Privacy</a:t>
            </a:r>
            <a:r>
              <a:rPr lang="fr-FR" sz="2400" dirty="0" smtClean="0">
                <a:solidFill>
                  <a:schemeClr val="tx1"/>
                </a:solidFill>
              </a:rPr>
              <a:t> monitors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9" name="Image 8" descr="KAB 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14760" y="6036682"/>
            <a:ext cx="777240" cy="821318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523874" y="1285875"/>
            <a:ext cx="109823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Interrogations du Responsable de traitement</a:t>
            </a:r>
            <a:endParaRPr lang="fr-FR" sz="2400" b="1" dirty="0" smtClean="0"/>
          </a:p>
          <a:p>
            <a:pPr algn="ctr"/>
            <a:endParaRPr lang="fr-FR" sz="2400" b="1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fr-FR" sz="2400" dirty="0" smtClean="0"/>
              <a:t>  </a:t>
            </a:r>
            <a:r>
              <a:rPr lang="fr-FR" sz="2400" dirty="0" smtClean="0"/>
              <a:t>Y a-t-il une demande de communication de données en provenance des USA</a:t>
            </a:r>
            <a:r>
              <a:rPr lang="fr-FR" sz="2400" dirty="0" smtClean="0"/>
              <a:t>?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fr-FR" sz="2400" dirty="0" smtClean="0"/>
              <a:t>  </a:t>
            </a:r>
            <a:r>
              <a:rPr lang="fr-FR" sz="2400" dirty="0" smtClean="0"/>
              <a:t>La demande est-elle passée par la Convention de la Haye? </a:t>
            </a:r>
            <a:endParaRPr lang="fr-FR" sz="24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fr-FR" sz="2400" dirty="0" smtClean="0"/>
              <a:t>  </a:t>
            </a:r>
            <a:r>
              <a:rPr lang="fr-FR" sz="2400" dirty="0" smtClean="0"/>
              <a:t>La partie requérante présente-elle des garanties de protection suffisante des données (</a:t>
            </a:r>
            <a:r>
              <a:rPr lang="fr-FR" sz="2400" dirty="0" err="1" smtClean="0"/>
              <a:t>Privacy</a:t>
            </a:r>
            <a:r>
              <a:rPr lang="fr-FR" sz="2400" dirty="0" smtClean="0"/>
              <a:t> </a:t>
            </a:r>
            <a:r>
              <a:rPr lang="fr-FR" sz="2400" dirty="0" err="1" smtClean="0"/>
              <a:t>Shield</a:t>
            </a:r>
            <a:r>
              <a:rPr lang="fr-FR" sz="2400" dirty="0" smtClean="0"/>
              <a:t>, BCR, </a:t>
            </a:r>
            <a:r>
              <a:rPr lang="fr-FR" sz="2400" dirty="0" smtClean="0"/>
              <a:t>clauses modèle, </a:t>
            </a:r>
            <a:r>
              <a:rPr lang="fr-FR" sz="2400" dirty="0" err="1" smtClean="0"/>
              <a:t>etc</a:t>
            </a:r>
            <a:r>
              <a:rPr lang="fr-FR" sz="2400" dirty="0" smtClean="0"/>
              <a:t>)</a:t>
            </a:r>
            <a:endParaRPr lang="fr-FR" sz="24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fr-FR" sz="2400" dirty="0" smtClean="0"/>
              <a:t>  </a:t>
            </a:r>
            <a:r>
              <a:rPr lang="fr-FR" sz="2400" dirty="0" smtClean="0"/>
              <a:t>Sinon, la communication des données est-elle couverte par l’exception « contentieux » </a:t>
            </a:r>
            <a:r>
              <a:rPr lang="fr-FR" sz="2400" dirty="0" smtClean="0"/>
              <a:t>(Directive art. 26; GDPR art. 49(1)(e) (</a:t>
            </a:r>
            <a:r>
              <a:rPr lang="en-US" sz="2400" dirty="0" smtClean="0"/>
              <a:t>“</a:t>
            </a:r>
            <a:r>
              <a:rPr lang="fr-FR" sz="2400" i="1" dirty="0" smtClean="0"/>
              <a:t>le transfert est nécessaire à la constatation, à l'exercice ou à la défense de droits en justice</a:t>
            </a:r>
            <a:r>
              <a:rPr lang="en-US" sz="2400" dirty="0" smtClean="0"/>
              <a:t>”)</a:t>
            </a:r>
            <a:r>
              <a:rPr lang="fr-FR" sz="2400" dirty="0" smtClean="0"/>
              <a:t> </a:t>
            </a:r>
            <a:endParaRPr lang="fr-FR" sz="24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fr-FR" sz="2400" dirty="0" smtClean="0"/>
              <a:t> </a:t>
            </a:r>
            <a:r>
              <a:rPr lang="fr-FR" sz="2400" dirty="0" smtClean="0"/>
              <a:t>La communication de données est-elle conforme aux principes du RGPD (pertinence, etc.); quelles mesures ont été </a:t>
            </a:r>
            <a:r>
              <a:rPr lang="fr-FR" sz="2400" dirty="0" smtClean="0"/>
              <a:t>mises en œuvre pour limiter la communication de données personnelles (</a:t>
            </a:r>
            <a:r>
              <a:rPr lang="fr-FR" sz="2400" dirty="0" err="1" smtClean="0"/>
              <a:t>pseudonymisation</a:t>
            </a:r>
            <a:r>
              <a:rPr lang="fr-FR" sz="2400" dirty="0" smtClean="0"/>
              <a:t>, </a:t>
            </a:r>
            <a:r>
              <a:rPr lang="fr-FR" sz="2400" dirty="0" smtClean="0"/>
              <a:t>suppression, accord de confidentialité)?</a:t>
            </a:r>
            <a:endParaRPr lang="fr-FR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448196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12</a:t>
            </a:fld>
            <a:endParaRPr lang="fr-FR"/>
          </a:p>
        </p:txBody>
      </p:sp>
      <p:pic>
        <p:nvPicPr>
          <p:cNvPr id="9" name="Image 8" descr="KAB 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14760" y="6036682"/>
            <a:ext cx="777240" cy="821318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504825" y="1266825"/>
            <a:ext cx="1116329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Quelles autres mesures pour assurer la conformité?? </a:t>
            </a:r>
            <a:endParaRPr lang="fr-FR" sz="2400" b="1" dirty="0" smtClean="0"/>
          </a:p>
          <a:p>
            <a:pPr algn="ctr"/>
            <a:r>
              <a:rPr lang="fr-FR" sz="2400" b="1" dirty="0" smtClean="0"/>
              <a:t>Groupe de </a:t>
            </a:r>
            <a:r>
              <a:rPr lang="fr-FR" sz="2400" b="1" dirty="0" smtClean="0"/>
              <a:t>Travail G29 déclare</a:t>
            </a:r>
            <a:r>
              <a:rPr lang="fr-FR" sz="2400" b="1" dirty="0" smtClean="0"/>
              <a:t>:</a:t>
            </a:r>
          </a:p>
          <a:p>
            <a:pPr algn="ctr"/>
            <a:endParaRPr lang="fr-FR" sz="2400" b="1" dirty="0" smtClean="0"/>
          </a:p>
          <a:p>
            <a:r>
              <a:rPr lang="fr-FR" i="1" dirty="0" smtClean="0"/>
              <a:t>« Après filtrage … des </a:t>
            </a:r>
            <a:r>
              <a:rPr lang="fr-FR" i="1" dirty="0" smtClean="0"/>
              <a:t>données dénuées de pertinence, éventuellement </a:t>
            </a:r>
            <a:r>
              <a:rPr lang="fr-FR" b="1" i="1" u="sng" dirty="0" smtClean="0"/>
              <a:t>par un tiers de </a:t>
            </a:r>
            <a:r>
              <a:rPr lang="fr-FR" b="1" i="1" u="sng" dirty="0" smtClean="0"/>
              <a:t>confiance établi </a:t>
            </a:r>
            <a:r>
              <a:rPr lang="fr-FR" b="1" i="1" u="sng" dirty="0" smtClean="0"/>
              <a:t>dans l’Union européenne</a:t>
            </a:r>
            <a:r>
              <a:rPr lang="fr-FR" i="1" dirty="0" smtClean="0"/>
              <a:t>,</a:t>
            </a:r>
            <a:r>
              <a:rPr lang="en-US" i="1" dirty="0" smtClean="0"/>
              <a:t> </a:t>
            </a:r>
            <a:r>
              <a:rPr lang="fr-FR" i="1" dirty="0" smtClean="0"/>
              <a:t>un ensemble beaucoup plus limité de données à </a:t>
            </a:r>
            <a:r>
              <a:rPr lang="fr-FR" i="1" dirty="0" smtClean="0"/>
              <a:t>caractère personnel </a:t>
            </a:r>
            <a:r>
              <a:rPr lang="fr-FR" i="1" dirty="0" smtClean="0"/>
              <a:t>peut être communiqué dans un deuxième </a:t>
            </a:r>
            <a:r>
              <a:rPr lang="fr-FR" i="1" dirty="0" smtClean="0"/>
              <a:t>temps. »</a:t>
            </a:r>
            <a:endParaRPr lang="en-US" i="1" dirty="0" smtClean="0"/>
          </a:p>
          <a:p>
            <a:endParaRPr lang="fr-FR" b="1" i="1" dirty="0" smtClean="0"/>
          </a:p>
          <a:p>
            <a:r>
              <a:rPr lang="fr-FR" i="1" dirty="0" smtClean="0"/>
              <a:t>« Le </a:t>
            </a:r>
            <a:r>
              <a:rPr lang="fr-FR" i="1" dirty="0" smtClean="0"/>
              <a:t>groupe de travail reconnaît que cette exigence peut être à l’origine de difficultés </a:t>
            </a:r>
            <a:r>
              <a:rPr lang="fr-FR" i="1" dirty="0" smtClean="0"/>
              <a:t>pour déterminer </a:t>
            </a:r>
            <a:r>
              <a:rPr lang="fr-FR" i="1" dirty="0" smtClean="0"/>
              <a:t>la personne appropriée, à même de décider de la pertinence des informations</a:t>
            </a:r>
            <a:r>
              <a:rPr lang="fr-FR" i="1" dirty="0" smtClean="0"/>
              <a:t>, compte </a:t>
            </a:r>
            <a:r>
              <a:rPr lang="fr-FR" i="1" dirty="0" smtClean="0"/>
              <a:t>tenu des délais stricts fixés par les règles fédérales américaines de procédure civile </a:t>
            </a:r>
            <a:r>
              <a:rPr lang="fr-FR" i="1" dirty="0" smtClean="0"/>
              <a:t>en ce </a:t>
            </a:r>
            <a:r>
              <a:rPr lang="fr-FR" i="1" dirty="0" smtClean="0"/>
              <a:t>qui concerne la communication des informations demandées. À l’évidence, cette </a:t>
            </a:r>
            <a:r>
              <a:rPr lang="fr-FR" i="1" dirty="0" smtClean="0"/>
              <a:t>personne doit </a:t>
            </a:r>
            <a:r>
              <a:rPr lang="fr-FR" i="1" dirty="0" smtClean="0"/>
              <a:t>avoir une connaissance suffisante de la procédure judiciaire devant la </a:t>
            </a:r>
            <a:r>
              <a:rPr lang="fr-FR" i="1" dirty="0" smtClean="0"/>
              <a:t>juridiction concernée</a:t>
            </a:r>
            <a:r>
              <a:rPr lang="fr-FR" i="1" dirty="0" smtClean="0"/>
              <a:t>. </a:t>
            </a:r>
            <a:r>
              <a:rPr lang="fr-FR" b="1" i="1" u="sng" dirty="0" smtClean="0"/>
              <a:t>Cela peut nécessiter les services d'un tiers de confiance dans un État membre</a:t>
            </a:r>
            <a:r>
              <a:rPr lang="fr-FR" i="1" dirty="0" smtClean="0"/>
              <a:t>, </a:t>
            </a:r>
            <a:r>
              <a:rPr lang="fr-FR" i="1" dirty="0" smtClean="0"/>
              <a:t>qui ne </a:t>
            </a:r>
            <a:r>
              <a:rPr lang="fr-FR" i="1" dirty="0" smtClean="0"/>
              <a:t>joue aucun rôle dans la procédure judiciaire, mais dispose d'un degré d’indépendance et </a:t>
            </a:r>
            <a:r>
              <a:rPr lang="fr-FR" i="1" dirty="0" smtClean="0"/>
              <a:t>de confiance </a:t>
            </a:r>
            <a:r>
              <a:rPr lang="fr-FR" i="1" dirty="0" smtClean="0"/>
              <a:t>tel qu’il peut déterminer de manière appropriée la pertinence des données à </a:t>
            </a:r>
            <a:r>
              <a:rPr lang="fr-FR" i="1" dirty="0" smtClean="0"/>
              <a:t>caractère personnel. »</a:t>
            </a:r>
            <a:endParaRPr lang="en-US" i="1" dirty="0" smtClean="0"/>
          </a:p>
          <a:p>
            <a:endParaRPr lang="en-US" sz="1600" i="1" dirty="0" smtClean="0"/>
          </a:p>
          <a:p>
            <a:r>
              <a:rPr lang="fr-FR" sz="1600" i="1" dirty="0" smtClean="0"/>
              <a:t>Document de travail 1/2009 sur la procédure d’échange </a:t>
            </a:r>
            <a:r>
              <a:rPr lang="fr-FR" sz="1600" i="1" dirty="0" smtClean="0"/>
              <a:t>d’informations avant </a:t>
            </a:r>
            <a:r>
              <a:rPr lang="fr-FR" sz="1600" i="1" dirty="0" smtClean="0"/>
              <a:t>le procès («</a:t>
            </a:r>
            <a:r>
              <a:rPr lang="fr-FR" sz="1600" i="1" dirty="0" err="1" smtClean="0"/>
              <a:t>pre</a:t>
            </a:r>
            <a:r>
              <a:rPr lang="fr-FR" sz="1600" i="1" dirty="0" smtClean="0"/>
              <a:t>-trial </a:t>
            </a:r>
            <a:r>
              <a:rPr lang="fr-FR" sz="1600" i="1" dirty="0" err="1" smtClean="0"/>
              <a:t>discovery</a:t>
            </a:r>
            <a:r>
              <a:rPr lang="fr-FR" sz="1600" i="1" dirty="0" smtClean="0"/>
              <a:t>») dans le cadre de procédures </a:t>
            </a:r>
            <a:r>
              <a:rPr lang="fr-FR" sz="1600" i="1" dirty="0" smtClean="0"/>
              <a:t>civiles transfrontalières, adopté </a:t>
            </a:r>
            <a:r>
              <a:rPr lang="fr-FR" sz="1600" i="1" dirty="0" smtClean="0"/>
              <a:t>le 11 février 2009</a:t>
            </a:r>
            <a:endParaRPr lang="fr-FR" sz="1600" i="1" dirty="0"/>
          </a:p>
        </p:txBody>
      </p:sp>
      <p:sp>
        <p:nvSpPr>
          <p:cNvPr id="11" name="Titre 7">
            <a:extLst>
              <a:ext uri="{FF2B5EF4-FFF2-40B4-BE49-F238E27FC236}">
                <a16:creationId xmlns=""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Tiers garants de conformité en matière de protection de données personnelles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err="1" smtClean="0">
                <a:solidFill>
                  <a:schemeClr val="tx1"/>
                </a:solidFill>
              </a:rPr>
              <a:t>Privacy</a:t>
            </a:r>
            <a:r>
              <a:rPr lang="fr-FR" sz="2400" dirty="0" smtClean="0">
                <a:solidFill>
                  <a:schemeClr val="tx1"/>
                </a:solidFill>
              </a:rPr>
              <a:t> monitors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448196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13</a:t>
            </a:fld>
            <a:endParaRPr lang="fr-FR"/>
          </a:p>
        </p:txBody>
      </p:sp>
      <p:pic>
        <p:nvPicPr>
          <p:cNvPr id="9" name="Image 8" descr="KAB 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14760" y="6036682"/>
            <a:ext cx="777240" cy="821318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457200" y="1524000"/>
            <a:ext cx="1116329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Quelles autres mesures pour assurer la conformité?? </a:t>
            </a:r>
          </a:p>
          <a:p>
            <a:pPr algn="ctr"/>
            <a:r>
              <a:rPr lang="fr-FR" sz="2400" b="1" dirty="0" smtClean="0"/>
              <a:t>La CNIL (ADP en France) déclare</a:t>
            </a:r>
            <a:r>
              <a:rPr lang="fr-FR" sz="2400" b="1" dirty="0" smtClean="0"/>
              <a:t>:</a:t>
            </a:r>
          </a:p>
          <a:p>
            <a:pPr algn="ctr"/>
            <a:endParaRPr lang="fr-FR" sz="2400" b="1" dirty="0" smtClean="0"/>
          </a:p>
          <a:p>
            <a:pPr algn="ctr"/>
            <a:endParaRPr lang="fr-FR" sz="2400" b="1" dirty="0" smtClean="0"/>
          </a:p>
          <a:p>
            <a:pPr algn="ctr"/>
            <a:r>
              <a:rPr lang="en-US" sz="2400" dirty="0" smtClean="0"/>
              <a:t>”</a:t>
            </a:r>
            <a:r>
              <a:rPr lang="fr-FR" sz="2400" dirty="0" smtClean="0"/>
              <a:t> </a:t>
            </a:r>
            <a:r>
              <a:rPr lang="fr-FR" sz="2400" b="1" u="sng" dirty="0" smtClean="0"/>
              <a:t>La CNIL recommande également le recours à un tiers de confiance </a:t>
            </a:r>
            <a:r>
              <a:rPr lang="fr-FR" sz="2400" dirty="0" smtClean="0"/>
              <a:t>dans l’appréciation de la proportionnalité des données traitées dans le cadre de la procédure.</a:t>
            </a:r>
            <a:r>
              <a:rPr lang="en-US" sz="2400" dirty="0" smtClean="0"/>
              <a:t>”</a:t>
            </a:r>
            <a:endParaRPr lang="en-US" sz="2400" dirty="0" smtClean="0"/>
          </a:p>
          <a:p>
            <a:pPr algn="ctr"/>
            <a:endParaRPr lang="en-US" sz="2400" i="1" dirty="0" smtClean="0"/>
          </a:p>
          <a:p>
            <a:pPr algn="ctr"/>
            <a:endParaRPr lang="en-US" sz="2400" i="1" dirty="0" smtClean="0"/>
          </a:p>
          <a:p>
            <a:pPr algn="ctr"/>
            <a:endParaRPr lang="en-US" sz="1600" i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600" i="1" dirty="0" smtClean="0"/>
              <a:t>Délibération n°2009-474 du 23 juillet 2009 </a:t>
            </a:r>
            <a:endParaRPr lang="fr-FR" sz="1600" i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600" i="1" dirty="0" smtClean="0"/>
              <a:t>portant </a:t>
            </a:r>
            <a:r>
              <a:rPr lang="fr-FR" sz="1600" i="1" dirty="0" smtClean="0"/>
              <a:t>recommandation en matière de transfert de données à caractère personnel </a:t>
            </a:r>
            <a:endParaRPr lang="fr-FR" sz="1600" i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600" i="1" dirty="0" smtClean="0"/>
              <a:t>dans </a:t>
            </a:r>
            <a:r>
              <a:rPr lang="fr-FR" sz="1600" i="1" dirty="0" smtClean="0"/>
              <a:t>le cadre de procédures judiciaires américaines dite de « </a:t>
            </a:r>
            <a:r>
              <a:rPr lang="fr-FR" sz="1600" i="1" dirty="0" err="1" smtClean="0"/>
              <a:t>Discovery</a:t>
            </a:r>
            <a:r>
              <a:rPr lang="fr-FR" sz="1600" i="1" dirty="0" smtClean="0"/>
              <a:t> »</a:t>
            </a:r>
            <a:endParaRPr lang="en-US" sz="16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re 7">
            <a:extLst>
              <a:ext uri="{FF2B5EF4-FFF2-40B4-BE49-F238E27FC236}">
                <a16:creationId xmlns=""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Tiers garants de conformité en matière de protection de données personnelles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err="1" smtClean="0">
                <a:solidFill>
                  <a:schemeClr val="tx1"/>
                </a:solidFill>
              </a:rPr>
              <a:t>Privacy</a:t>
            </a:r>
            <a:r>
              <a:rPr lang="fr-FR" sz="2400" dirty="0" smtClean="0">
                <a:solidFill>
                  <a:schemeClr val="tx1"/>
                </a:solidFill>
              </a:rPr>
              <a:t> monitors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448196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14</a:t>
            </a:fld>
            <a:endParaRPr lang="fr-FR"/>
          </a:p>
        </p:txBody>
      </p:sp>
      <p:pic>
        <p:nvPicPr>
          <p:cNvPr id="9" name="Image 8" descr="KAB 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14760" y="6036682"/>
            <a:ext cx="777240" cy="821318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495300" y="1504950"/>
            <a:ext cx="111632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Dans la pratique</a:t>
            </a:r>
            <a:endParaRPr lang="fr-FR" sz="2400" b="1" dirty="0" smtClean="0"/>
          </a:p>
          <a:p>
            <a:pPr>
              <a:buFont typeface="Arial" pitchFamily="34" charset="0"/>
              <a:buChar char="•"/>
            </a:pPr>
            <a:endParaRPr lang="fr-FR" sz="2400" dirty="0" smtClean="0"/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</a:t>
            </a:r>
            <a:r>
              <a:rPr lang="fr-FR" sz="2400" dirty="0" smtClean="0"/>
              <a:t>Faire désigner un </a:t>
            </a:r>
            <a:r>
              <a:rPr lang="fr-FR" sz="2400" dirty="0" err="1" smtClean="0"/>
              <a:t>Privacy</a:t>
            </a:r>
            <a:r>
              <a:rPr lang="fr-FR" sz="2400" dirty="0" smtClean="0"/>
              <a:t> </a:t>
            </a:r>
            <a:r>
              <a:rPr lang="fr-FR" sz="2400" dirty="0" smtClean="0"/>
              <a:t>Monitor </a:t>
            </a:r>
            <a:r>
              <a:rPr lang="fr-FR" sz="2400" dirty="0" smtClean="0"/>
              <a:t>par le Tribunal américain</a:t>
            </a:r>
            <a:endParaRPr lang="fr-FR" sz="2400" dirty="0" smtClean="0"/>
          </a:p>
          <a:p>
            <a:pPr>
              <a:buFont typeface="Arial" pitchFamily="34" charset="0"/>
              <a:buChar char="•"/>
            </a:pPr>
            <a:endParaRPr lang="fr-FR" sz="2400" dirty="0" smtClean="0"/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Deux ordonnances de désignation de </a:t>
            </a:r>
            <a:r>
              <a:rPr lang="fr-FR" sz="2400" dirty="0" err="1" smtClean="0"/>
              <a:t>Privacy</a:t>
            </a:r>
            <a:r>
              <a:rPr lang="fr-FR" sz="2400" dirty="0" smtClean="0"/>
              <a:t> sont intervenues en 2018</a:t>
            </a:r>
            <a:endParaRPr lang="fr-FR" sz="2400" dirty="0" smtClean="0"/>
          </a:p>
          <a:p>
            <a:pPr>
              <a:buFont typeface="Arial" pitchFamily="34" charset="0"/>
              <a:buChar char="•"/>
            </a:pPr>
            <a:endParaRPr lang="fr-FR" sz="2400" dirty="0" smtClean="0"/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</a:t>
            </a:r>
            <a:r>
              <a:rPr lang="fr-FR" sz="2400" dirty="0" smtClean="0"/>
              <a:t>Mission du </a:t>
            </a:r>
            <a:r>
              <a:rPr lang="fr-FR" sz="2400" dirty="0" err="1" smtClean="0"/>
              <a:t>Privacy</a:t>
            </a:r>
            <a:r>
              <a:rPr lang="fr-FR" sz="2400" dirty="0" smtClean="0"/>
              <a:t> Monitor</a:t>
            </a:r>
            <a:r>
              <a:rPr lang="fr-FR" sz="2400" dirty="0" smtClean="0"/>
              <a:t>: </a:t>
            </a:r>
            <a:r>
              <a:rPr lang="fr-FR" sz="2400" dirty="0" smtClean="0"/>
              <a:t>de vérifier la conformité de la communication de données personnelles aux exigences du RGPD, en </a:t>
            </a:r>
            <a:r>
              <a:rPr lang="fr-FR" sz="2400" dirty="0" smtClean="0"/>
              <a:t>particulier concernant la pertinence et la </a:t>
            </a:r>
            <a:r>
              <a:rPr lang="fr-FR" sz="2400" dirty="0" err="1" smtClean="0"/>
              <a:t>proportionalité</a:t>
            </a:r>
            <a:endParaRPr lang="fr-FR" sz="2400" dirty="0" smtClean="0"/>
          </a:p>
          <a:p>
            <a:pPr>
              <a:buFont typeface="Arial" pitchFamily="34" charset="0"/>
              <a:buChar char="•"/>
            </a:pPr>
            <a:endParaRPr lang="fr-FR" sz="2400" dirty="0"/>
          </a:p>
        </p:txBody>
      </p:sp>
      <p:sp>
        <p:nvSpPr>
          <p:cNvPr id="11" name="Titre 7">
            <a:extLst>
              <a:ext uri="{FF2B5EF4-FFF2-40B4-BE49-F238E27FC236}">
                <a16:creationId xmlns=""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Tiers garants de conformité en matière de protection de données personnelles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err="1" smtClean="0">
                <a:solidFill>
                  <a:schemeClr val="tx1"/>
                </a:solidFill>
              </a:rPr>
              <a:t>Privacy</a:t>
            </a:r>
            <a:r>
              <a:rPr lang="fr-FR" sz="2400" dirty="0" smtClean="0">
                <a:solidFill>
                  <a:schemeClr val="tx1"/>
                </a:solidFill>
              </a:rPr>
              <a:t> monitors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448196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15</a:t>
            </a:fld>
            <a:endParaRPr lang="fr-FR"/>
          </a:p>
        </p:txBody>
      </p:sp>
      <p:pic>
        <p:nvPicPr>
          <p:cNvPr id="9" name="Image 8" descr="KAB 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14760" y="6036682"/>
            <a:ext cx="777240" cy="821318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590550" y="2609850"/>
            <a:ext cx="111632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err="1" smtClean="0"/>
              <a:t>Quis</a:t>
            </a:r>
            <a:r>
              <a:rPr lang="fr-FR" sz="5400" dirty="0" smtClean="0"/>
              <a:t> </a:t>
            </a:r>
            <a:r>
              <a:rPr lang="fr-FR" sz="5400" dirty="0" err="1" smtClean="0"/>
              <a:t>custodiet</a:t>
            </a:r>
            <a:r>
              <a:rPr lang="fr-FR" sz="5400" dirty="0" smtClean="0"/>
              <a:t> </a:t>
            </a:r>
            <a:r>
              <a:rPr lang="fr-FR" sz="5400" dirty="0" err="1" smtClean="0"/>
              <a:t>ipsos</a:t>
            </a:r>
            <a:r>
              <a:rPr lang="fr-FR" sz="5400" dirty="0" smtClean="0"/>
              <a:t> custodes?</a:t>
            </a:r>
            <a:endParaRPr lang="fr-FR" sz="5400" dirty="0"/>
          </a:p>
        </p:txBody>
      </p:sp>
      <p:sp>
        <p:nvSpPr>
          <p:cNvPr id="11" name="Titre 7">
            <a:extLst>
              <a:ext uri="{FF2B5EF4-FFF2-40B4-BE49-F238E27FC236}">
                <a16:creationId xmlns="" xmlns:a16="http://schemas.microsoft.com/office/drawing/2014/main" id="{1599F9A1-B5E4-4203-9043-B395AA1804E8}"/>
              </a:ext>
            </a:extLst>
          </p:cNvPr>
          <p:cNvSpPr txBox="1">
            <a:spLocks/>
          </p:cNvSpPr>
          <p:nvPr/>
        </p:nvSpPr>
        <p:spPr>
          <a:xfrm>
            <a:off x="876300" y="377031"/>
            <a:ext cx="10515600" cy="80327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j-cs"/>
              </a:rPr>
              <a:t>Tiers garants de conformité en matière de protection de données personnelles </a:t>
            </a:r>
            <a: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6699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j-cs"/>
              </a:rPr>
              <a:t/>
            </a:r>
            <a:b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6699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j-cs"/>
              </a:rPr>
            </a:br>
            <a: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j-cs"/>
              </a:rPr>
              <a:t>Conclusions</a:t>
            </a:r>
            <a:endParaRPr kumimoji="0" lang="fr-FR" sz="2200" b="1" i="0" u="none" strike="noStrike" kern="1200" cap="none" spc="0" normalizeH="0" baseline="0" noProof="0" dirty="0">
              <a:ln>
                <a:noFill/>
              </a:ln>
              <a:solidFill>
                <a:srgbClr val="666699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8196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42950" y="4010025"/>
            <a:ext cx="10515600" cy="1685926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fr-FR" dirty="0" smtClean="0"/>
              <a:t>1. </a:t>
            </a:r>
            <a:r>
              <a:rPr lang="fr-FR" dirty="0" smtClean="0"/>
              <a:t>l’Arbitrage </a:t>
            </a:r>
            <a:r>
              <a:rPr lang="fr-FR" dirty="0" err="1" smtClean="0"/>
              <a:t>Privacy</a:t>
            </a:r>
            <a:r>
              <a:rPr lang="fr-FR" dirty="0" smtClean="0"/>
              <a:t> </a:t>
            </a:r>
            <a:r>
              <a:rPr lang="fr-FR" dirty="0" err="1" smtClean="0"/>
              <a:t>Shield</a:t>
            </a:r>
            <a:r>
              <a:rPr lang="fr-FR" dirty="0" smtClean="0"/>
              <a:t> (« Bouclier de Protection des Données UE-Etats-Unis)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2. </a:t>
            </a:r>
            <a:r>
              <a:rPr lang="fr-FR" dirty="0" smtClean="0"/>
              <a:t>« </a:t>
            </a:r>
            <a:r>
              <a:rPr lang="fr-FR" dirty="0" err="1" smtClean="0"/>
              <a:t>Privacy</a:t>
            </a:r>
            <a:r>
              <a:rPr lang="fr-FR" dirty="0" smtClean="0"/>
              <a:t> monitors » dans l’obtention des preuves</a:t>
            </a:r>
            <a:endParaRPr lang="fr-FR" dirty="0" smtClean="0"/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=""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1548606"/>
            <a:ext cx="10515600" cy="803275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Tiers garants de conformité en matière de protection de données personnelles</a:t>
            </a:r>
            <a:br>
              <a:rPr lang="fr-F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fr-F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fr-F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Quis</a:t>
            </a:r>
            <a:r>
              <a:rPr lang="fr-F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custodiet</a:t>
            </a:r>
            <a:r>
              <a:rPr lang="fr-F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ipsos</a:t>
            </a:r>
            <a:r>
              <a:rPr lang="fr-F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custodes? </a:t>
            </a:r>
            <a:endParaRPr lang="fr-FR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Image 8" descr="KAB 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14760" y="6036682"/>
            <a:ext cx="777240" cy="821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4819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=""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176"/>
            <a:ext cx="10515600" cy="97075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Tiers garants de conformité en matière de protection de données </a:t>
            </a:r>
            <a:r>
              <a:rPr lang="fr-FR" sz="2400" dirty="0" smtClean="0">
                <a:solidFill>
                  <a:schemeClr val="tx1"/>
                </a:solidFill>
              </a:rPr>
              <a:t>personnelles</a:t>
            </a:r>
            <a:r>
              <a:rPr lang="fr-FR" sz="2400" dirty="0" smtClean="0">
                <a:solidFill>
                  <a:schemeClr val="tx1"/>
                </a:solidFill>
              </a:rPr>
              <a:t/>
            </a:r>
            <a:br>
              <a:rPr lang="fr-FR" sz="2400" dirty="0" smtClean="0">
                <a:solidFill>
                  <a:schemeClr val="tx1"/>
                </a:solidFill>
              </a:rPr>
            </a:br>
            <a:r>
              <a:rPr lang="fr-FR" sz="2400" dirty="0" smtClean="0">
                <a:solidFill>
                  <a:schemeClr val="tx1"/>
                </a:solidFill>
              </a:rPr>
              <a:t>1. l’Arbitrage </a:t>
            </a:r>
            <a:r>
              <a:rPr lang="fr-FR" sz="2400" dirty="0" err="1" smtClean="0">
                <a:solidFill>
                  <a:schemeClr val="tx1"/>
                </a:solidFill>
              </a:rPr>
              <a:t>Privacy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Shield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dirty="0"/>
          </a:p>
        </p:txBody>
      </p:sp>
      <p:pic>
        <p:nvPicPr>
          <p:cNvPr id="9" name="Image 8" descr="KAB 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14760" y="6036682"/>
            <a:ext cx="777240" cy="821318"/>
          </a:xfrm>
          <a:prstGeom prst="rect">
            <a:avLst/>
          </a:prstGeom>
        </p:spPr>
      </p:pic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63575" y="2247900"/>
            <a:ext cx="1058545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200" dirty="0" smtClean="0"/>
              <a:t>Niveau de protection approprié/suffisant/adéquat </a:t>
            </a:r>
            <a:r>
              <a:rPr lang="fr-FR" sz="2200" dirty="0" smtClean="0"/>
              <a:t>aux Etats-Unis</a:t>
            </a:r>
            <a:r>
              <a:rPr lang="fr-FR" sz="2200" dirty="0" smtClean="0"/>
              <a:t> </a:t>
            </a:r>
            <a:r>
              <a:rPr lang="fr-FR" sz="2200" dirty="0" smtClean="0"/>
              <a:t>des données personnelles de l’intéressé (titulaire des données)</a:t>
            </a:r>
            <a:endParaRPr lang="fr-FR" sz="2200" dirty="0" smtClean="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200" dirty="0" err="1" smtClean="0"/>
              <a:t>Safe</a:t>
            </a:r>
            <a:r>
              <a:rPr lang="fr-FR" sz="2200" dirty="0" smtClean="0"/>
              <a:t> </a:t>
            </a:r>
            <a:r>
              <a:rPr lang="fr-FR" sz="2200" dirty="0" err="1" smtClean="0"/>
              <a:t>Harbor</a:t>
            </a:r>
            <a:r>
              <a:rPr lang="fr-FR" sz="2200" dirty="0" smtClean="0"/>
              <a:t> </a:t>
            </a:r>
            <a:r>
              <a:rPr lang="fr-FR" sz="2200" dirty="0" smtClean="0"/>
              <a:t>du 26 juillet 2000 au 6 Octobre </a:t>
            </a:r>
            <a:r>
              <a:rPr lang="fr-FR" sz="2200" dirty="0" smtClean="0"/>
              <a:t>2015 (</a:t>
            </a:r>
            <a:r>
              <a:rPr lang="fr-FR" sz="2200" dirty="0" err="1" smtClean="0"/>
              <a:t>Schrems</a:t>
            </a:r>
            <a:r>
              <a:rPr lang="fr-FR" sz="2200" dirty="0" smtClean="0"/>
              <a:t>: invalidation </a:t>
            </a:r>
            <a:r>
              <a:rPr lang="fr-FR" sz="2200" dirty="0" smtClean="0"/>
              <a:t>de la décision de 2000 sur la suffisance des protections aux Etats-Unis)</a:t>
            </a:r>
            <a:endParaRPr lang="fr-FR" sz="2200" dirty="0" smtClean="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200" dirty="0" err="1" smtClean="0"/>
              <a:t>Privacy</a:t>
            </a:r>
            <a:r>
              <a:rPr lang="fr-FR" sz="2200" dirty="0" smtClean="0"/>
              <a:t> </a:t>
            </a:r>
            <a:r>
              <a:rPr lang="fr-FR" sz="2200" dirty="0" err="1" smtClean="0"/>
              <a:t>Shield</a:t>
            </a:r>
            <a:r>
              <a:rPr lang="fr-FR" sz="2200" dirty="0" smtClean="0"/>
              <a:t> </a:t>
            </a:r>
            <a:r>
              <a:rPr lang="fr-FR" sz="2200" dirty="0" smtClean="0"/>
              <a:t>à compter du 12 juillet 2016</a:t>
            </a:r>
            <a:r>
              <a:rPr lang="fr-FR" sz="2200" dirty="0" smtClean="0"/>
              <a:t>; </a:t>
            </a:r>
            <a:r>
              <a:rPr lang="fr-FR" sz="2200" dirty="0" smtClean="0"/>
              <a:t>jugé </a:t>
            </a:r>
            <a:r>
              <a:rPr lang="fr-FR" sz="2200" b="1" dirty="0" smtClean="0"/>
              <a:t>SUFFISANT</a:t>
            </a:r>
            <a:endParaRPr lang="fr-FR" sz="2200" b="1" dirty="0" smtClean="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200" dirty="0" smtClean="0"/>
              <a:t>les procédures du </a:t>
            </a:r>
            <a:r>
              <a:rPr lang="fr-FR" sz="2200" dirty="0" err="1" smtClean="0"/>
              <a:t>Privacy</a:t>
            </a:r>
            <a:r>
              <a:rPr lang="fr-FR" sz="2200" dirty="0" smtClean="0"/>
              <a:t> </a:t>
            </a:r>
            <a:r>
              <a:rPr lang="fr-FR" sz="2200" dirty="0" err="1" smtClean="0"/>
              <a:t>Shield</a:t>
            </a:r>
            <a:r>
              <a:rPr lang="fr-FR" sz="2200" dirty="0" smtClean="0"/>
              <a:t> s’appliquent aussi bien sous la Directive que sous le Règlement </a:t>
            </a:r>
            <a:endParaRPr lang="fr-FR" sz="2200" dirty="0" smtClean="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200" dirty="0" smtClean="0"/>
              <a:t>Premier audit annuel par l’UE: jugé </a:t>
            </a:r>
            <a:r>
              <a:rPr lang="fr-FR" sz="2200" b="1" dirty="0" smtClean="0"/>
              <a:t>SUFFISANT</a:t>
            </a:r>
            <a:r>
              <a:rPr lang="fr-FR" sz="2200" dirty="0" smtClean="0"/>
              <a:t> (le 18 octobre 2017</a:t>
            </a:r>
            <a:r>
              <a:rPr lang="fr-FR" sz="2200" dirty="0" smtClean="0"/>
              <a:t>)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505075" y="1571625"/>
            <a:ext cx="6648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/>
              <a:t>Privacy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Shield</a:t>
            </a:r>
            <a:r>
              <a:rPr lang="fr-FR" sz="2400" b="1" dirty="0" smtClean="0"/>
              <a:t> (Bouclier)</a:t>
            </a:r>
            <a:endParaRPr lang="fr-FR" sz="2400" b="1" dirty="0"/>
          </a:p>
        </p:txBody>
      </p:sp>
    </p:spTree>
    <p:extLst>
      <p:ext uri="{BB962C8B-B14F-4D97-AF65-F5344CB8AC3E}">
        <p14:creationId xmlns="" xmlns:p14="http://schemas.microsoft.com/office/powerpoint/2010/main" val="344819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=""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176"/>
            <a:ext cx="10515600" cy="97075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Tiers garants de conformité en matière de protection de données personnelles</a:t>
            </a:r>
            <a:br>
              <a:rPr lang="fr-FR" sz="2400" dirty="0" smtClean="0">
                <a:solidFill>
                  <a:schemeClr val="tx1"/>
                </a:solidFill>
              </a:rPr>
            </a:br>
            <a:r>
              <a:rPr lang="fr-FR" sz="2400" dirty="0" smtClean="0">
                <a:solidFill>
                  <a:schemeClr val="tx1"/>
                </a:solidFill>
              </a:rPr>
              <a:t>l’Arbitrage </a:t>
            </a:r>
            <a:r>
              <a:rPr lang="fr-FR" sz="2400" dirty="0" err="1" smtClean="0">
                <a:solidFill>
                  <a:schemeClr val="tx1"/>
                </a:solidFill>
              </a:rPr>
              <a:t>Privacy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Shield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dirty="0"/>
          </a:p>
        </p:txBody>
      </p:sp>
      <p:pic>
        <p:nvPicPr>
          <p:cNvPr id="9" name="Image 8" descr="KAB 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14760" y="6036682"/>
            <a:ext cx="777240" cy="82131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81050" y="1300624"/>
            <a:ext cx="1064895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err="1" smtClean="0"/>
              <a:t>Privacy</a:t>
            </a:r>
            <a:r>
              <a:rPr lang="fr-FR" sz="2200" b="1" dirty="0" smtClean="0"/>
              <a:t> </a:t>
            </a:r>
            <a:r>
              <a:rPr lang="fr-FR" sz="2200" b="1" dirty="0" err="1" smtClean="0"/>
              <a:t>Principles</a:t>
            </a:r>
            <a:endParaRPr lang="fr-FR" sz="2200" b="1" dirty="0" smtClean="0"/>
          </a:p>
          <a:p>
            <a:pPr>
              <a:spcBef>
                <a:spcPct val="50000"/>
              </a:spcBef>
            </a:pPr>
            <a:r>
              <a:rPr lang="fr-FR" sz="2200" dirty="0" smtClean="0"/>
              <a:t>Auto-certification par les organisation US auprès du US Department </a:t>
            </a:r>
            <a:r>
              <a:rPr lang="fr-FR" sz="2200" dirty="0" smtClean="0"/>
              <a:t>of Commerce </a:t>
            </a:r>
            <a:r>
              <a:rPr lang="fr-FR" sz="2200" dirty="0" smtClean="0"/>
              <a:t>(DOC) de la conformité des pratiques mises en œuvre avec les principes du RGPD:</a:t>
            </a:r>
            <a:endParaRPr lang="fr-FR" sz="2200" dirty="0" smtClean="0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200" dirty="0" smtClean="0"/>
              <a:t>Notification</a:t>
            </a:r>
            <a:endParaRPr lang="fr-FR" sz="2200" dirty="0" smtClean="0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fr-FR" sz="2400" dirty="0" smtClean="0"/>
              <a:t> Intégrité </a:t>
            </a:r>
            <a:r>
              <a:rPr lang="fr-FR" sz="2400" dirty="0" smtClean="0"/>
              <a:t>des données et limitation des </a:t>
            </a:r>
            <a:r>
              <a:rPr lang="fr-FR" sz="2400" dirty="0" smtClean="0"/>
              <a:t>finalités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fr-FR" sz="2400" dirty="0" smtClean="0"/>
              <a:t> Choix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400" dirty="0" smtClean="0"/>
              <a:t>Sécurité</a:t>
            </a:r>
            <a:endParaRPr lang="fr-FR" sz="2200" dirty="0" smtClean="0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400" dirty="0" smtClean="0"/>
              <a:t>Accès</a:t>
            </a:r>
            <a:endParaRPr lang="fr-FR" sz="2200" dirty="0" smtClean="0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fr-FR" sz="2200" b="1" dirty="0" smtClean="0"/>
              <a:t> </a:t>
            </a:r>
            <a:r>
              <a:rPr lang="fr-FR" sz="2400" b="1" dirty="0" smtClean="0"/>
              <a:t>Voies de recours, application et </a:t>
            </a:r>
            <a:r>
              <a:rPr lang="fr-FR" sz="2400" b="1" dirty="0" smtClean="0"/>
              <a:t>responsabilité</a:t>
            </a:r>
            <a:endParaRPr lang="fr-FR" sz="2200" b="1" dirty="0" smtClean="0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400" dirty="0" smtClean="0"/>
              <a:t>Responsabilité en cas de transfert ultérieur</a:t>
            </a:r>
            <a:endParaRPr lang="fr-FR" sz="2200" dirty="0"/>
          </a:p>
        </p:txBody>
      </p:sp>
    </p:spTree>
    <p:extLst>
      <p:ext uri="{BB962C8B-B14F-4D97-AF65-F5344CB8AC3E}">
        <p14:creationId xmlns="" xmlns:p14="http://schemas.microsoft.com/office/powerpoint/2010/main" val="3448196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Paris 2018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 The Next Tech Law Revolution I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562099" y="1344767"/>
            <a:ext cx="86391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spcBef>
                <a:spcPct val="50000"/>
              </a:spcBef>
            </a:pPr>
            <a:r>
              <a:rPr lang="fr-FR" sz="2400" b="1" dirty="0" smtClean="0"/>
              <a:t>Voies de recours, application et responsabilité </a:t>
            </a:r>
            <a:r>
              <a:rPr lang="fr-FR" sz="2400" b="1" dirty="0" smtClean="0">
                <a:cs typeface="Times New Roman" pitchFamily="18" charset="0"/>
              </a:rPr>
              <a:t>:</a:t>
            </a:r>
            <a:endParaRPr lang="fr-FR" sz="2400" b="1" dirty="0" smtClean="0">
              <a:cs typeface="Times New Roman" pitchFamily="18" charset="0"/>
            </a:endParaRPr>
          </a:p>
          <a:p>
            <a:pPr lvl="1" algn="ctr">
              <a:spcBef>
                <a:spcPct val="50000"/>
              </a:spcBef>
            </a:pPr>
            <a:r>
              <a:rPr lang="fr-FR" sz="2400" b="1" dirty="0" smtClean="0">
                <a:cs typeface="Times New Roman" pitchFamily="18" charset="0"/>
              </a:rPr>
              <a:t>Quels recours pour des violations ?</a:t>
            </a:r>
            <a:endParaRPr lang="fr-FR" sz="2400" b="1" dirty="0"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9125" y="2409989"/>
            <a:ext cx="10868025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r-FR" sz="2200" dirty="0" smtClean="0"/>
              <a:t>Introduire </a:t>
            </a:r>
            <a:r>
              <a:rPr lang="fr-FR" sz="2200" dirty="0" smtClean="0"/>
              <a:t>une réclamation </a:t>
            </a:r>
            <a:r>
              <a:rPr lang="fr-FR" sz="2200" dirty="0" smtClean="0"/>
              <a:t>directement avec </a:t>
            </a:r>
            <a:r>
              <a:rPr lang="fr-FR" sz="2200" dirty="0" smtClean="0"/>
              <a:t>l'entreprise américaine </a:t>
            </a:r>
            <a:r>
              <a:rPr lang="fr-FR" sz="2200" dirty="0" err="1" smtClean="0"/>
              <a:t>autocertifiée</a:t>
            </a:r>
            <a:r>
              <a:rPr lang="fr-FR" sz="2200" dirty="0" smtClean="0"/>
              <a:t> </a:t>
            </a:r>
            <a:r>
              <a:rPr lang="fr-FR" sz="2200" dirty="0" smtClean="0"/>
              <a:t>(45 jours)</a:t>
            </a:r>
            <a:endParaRPr lang="fr-FR" sz="2200" dirty="0" smtClean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r-FR" sz="2200" dirty="0" smtClean="0"/>
              <a:t>Introduire </a:t>
            </a:r>
            <a:r>
              <a:rPr lang="fr-FR" sz="2200" dirty="0" smtClean="0"/>
              <a:t>une réclamation auprès de l'organisme indépendant de règlement des litiges </a:t>
            </a:r>
            <a:r>
              <a:rPr lang="fr-FR" sz="2200" dirty="0" smtClean="0"/>
              <a:t>accepté par l’organisation américaine dans sa « </a:t>
            </a:r>
            <a:r>
              <a:rPr lang="fr-FR" sz="2200" dirty="0" err="1" smtClean="0"/>
              <a:t>privacy</a:t>
            </a:r>
            <a:r>
              <a:rPr lang="fr-FR" sz="2200" dirty="0" smtClean="0"/>
              <a:t> </a:t>
            </a:r>
            <a:r>
              <a:rPr lang="fr-FR" sz="2200" dirty="0" err="1" smtClean="0"/>
              <a:t>policy</a:t>
            </a:r>
            <a:r>
              <a:rPr lang="fr-FR" sz="2200" dirty="0" smtClean="0"/>
              <a:t> ».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r-FR" sz="2200" dirty="0" smtClean="0"/>
              <a:t>Introduire une réclamation auprès d'une </a:t>
            </a:r>
            <a:r>
              <a:rPr lang="fr-FR" sz="2200" dirty="0" smtClean="0"/>
              <a:t>APD </a:t>
            </a:r>
            <a:r>
              <a:rPr lang="fr-FR" sz="2200" dirty="0" smtClean="0"/>
              <a:t>(DPA) nationale ou en direct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r-FR" sz="2200" dirty="0" smtClean="0"/>
              <a:t>Réclamation </a:t>
            </a:r>
            <a:r>
              <a:rPr lang="fr-FR" sz="2200" dirty="0" smtClean="0"/>
              <a:t>auprès du </a:t>
            </a:r>
            <a:r>
              <a:rPr lang="fr-FR" sz="2200" dirty="0" smtClean="0"/>
              <a:t>US </a:t>
            </a:r>
            <a:r>
              <a:rPr lang="fr-FR" sz="2200" dirty="0" smtClean="0"/>
              <a:t>Department of Commerce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r-FR" sz="2200" dirty="0" smtClean="0"/>
              <a:t>Organisation US sous </a:t>
            </a:r>
            <a:r>
              <a:rPr lang="fr-FR" sz="2200" dirty="0" smtClean="0"/>
              <a:t>a compétence du </a:t>
            </a:r>
            <a:r>
              <a:rPr lang="fr-FR" sz="2200" dirty="0" smtClean="0"/>
              <a:t>US </a:t>
            </a:r>
            <a:r>
              <a:rPr lang="fr-FR" sz="2200" dirty="0" smtClean="0"/>
              <a:t>Federal Trade Commission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r-FR" sz="2200" b="1" dirty="0" smtClean="0"/>
              <a:t>Panel d’arbitrage (en dernier ressort; </a:t>
            </a:r>
            <a:r>
              <a:rPr lang="fr-FR" sz="2200" b="1" dirty="0" err="1" smtClean="0"/>
              <a:t>residual</a:t>
            </a:r>
            <a:r>
              <a:rPr lang="fr-FR" sz="2200" b="1" dirty="0" smtClean="0"/>
              <a:t> claims; exhaustion)</a:t>
            </a:r>
            <a:endParaRPr lang="fr-FR" sz="2200" b="1" dirty="0"/>
          </a:p>
        </p:txBody>
      </p:sp>
      <p:sp>
        <p:nvSpPr>
          <p:cNvPr id="8" name="Titre 7">
            <a:extLst>
              <a:ext uri="{FF2B5EF4-FFF2-40B4-BE49-F238E27FC236}">
                <a16:creationId xmlns=""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176"/>
            <a:ext cx="10515600" cy="970756"/>
          </a:xfrm>
        </p:spPr>
        <p:txBody>
          <a:bodyPr>
            <a:normAutofit/>
          </a:bodyPr>
          <a:lstStyle/>
          <a:p>
            <a:pPr algn="ctr"/>
            <a:r>
              <a:rPr lang="fr-FR" sz="2200" dirty="0" smtClean="0">
                <a:solidFill>
                  <a:schemeClr val="tx1"/>
                </a:solidFill>
              </a:rPr>
              <a:t>Tiers garants de conformité en matière de protection de données personnelles</a:t>
            </a:r>
            <a:br>
              <a:rPr lang="fr-FR" sz="2200" dirty="0" smtClean="0">
                <a:solidFill>
                  <a:schemeClr val="tx1"/>
                </a:solidFill>
              </a:rPr>
            </a:br>
            <a:r>
              <a:rPr lang="fr-FR" sz="2200" dirty="0" smtClean="0">
                <a:solidFill>
                  <a:schemeClr val="tx1"/>
                </a:solidFill>
              </a:rPr>
              <a:t>l’Arbitrage </a:t>
            </a:r>
            <a:r>
              <a:rPr lang="fr-FR" sz="2200" dirty="0" err="1" smtClean="0">
                <a:solidFill>
                  <a:schemeClr val="tx1"/>
                </a:solidFill>
              </a:rPr>
              <a:t>Privacy</a:t>
            </a:r>
            <a:r>
              <a:rPr lang="fr-FR" sz="2200" dirty="0" smtClean="0">
                <a:solidFill>
                  <a:schemeClr val="tx1"/>
                </a:solidFill>
              </a:rPr>
              <a:t> </a:t>
            </a:r>
            <a:r>
              <a:rPr lang="fr-FR" sz="2200" dirty="0" err="1" smtClean="0">
                <a:solidFill>
                  <a:schemeClr val="tx1"/>
                </a:solidFill>
              </a:rPr>
              <a:t>Shield</a:t>
            </a:r>
            <a:r>
              <a:rPr lang="fr-FR" sz="2200" dirty="0" smtClean="0">
                <a:solidFill>
                  <a:schemeClr val="tx1"/>
                </a:solidFill>
              </a:rPr>
              <a:t> </a:t>
            </a:r>
            <a:endParaRPr lang="fr-FR" sz="2200" dirty="0">
              <a:solidFill>
                <a:schemeClr val="tx1"/>
              </a:solidFill>
            </a:endParaRPr>
          </a:p>
        </p:txBody>
      </p:sp>
      <p:pic>
        <p:nvPicPr>
          <p:cNvPr id="9" name="Image 8" descr="KAB 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14760" y="6036682"/>
            <a:ext cx="777240" cy="8213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Paris 2018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 The Next Tech Law Revolution I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=""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25" y="323851"/>
            <a:ext cx="10515600" cy="97075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Tiers garants de conformité en matière de protection de données personnelles</a:t>
            </a:r>
            <a:br>
              <a:rPr lang="fr-FR" sz="2400" dirty="0" smtClean="0">
                <a:solidFill>
                  <a:schemeClr val="tx1"/>
                </a:solidFill>
              </a:rPr>
            </a:br>
            <a:r>
              <a:rPr lang="fr-FR" sz="2400" dirty="0" smtClean="0">
                <a:solidFill>
                  <a:schemeClr val="tx1"/>
                </a:solidFill>
              </a:rPr>
              <a:t>l’Arbitrage </a:t>
            </a:r>
            <a:r>
              <a:rPr lang="fr-FR" sz="2400" dirty="0" err="1" smtClean="0">
                <a:solidFill>
                  <a:schemeClr val="tx1"/>
                </a:solidFill>
              </a:rPr>
              <a:t>Privacy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Shield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28625" y="1779687"/>
            <a:ext cx="11125200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200" dirty="0" smtClean="0"/>
              <a:t>Le siège de l’arbitrage est aux USA</a:t>
            </a:r>
            <a:endParaRPr lang="fr-FR" sz="2200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200" dirty="0" smtClean="0"/>
              <a:t>Panel de 23 arbitres avec une grande expé</a:t>
            </a:r>
            <a:r>
              <a:rPr lang="fr-FR" sz="2200" dirty="0" smtClean="0"/>
              <a:t>rience en droit de la protection des données personnelles aux USA et dans l’UE</a:t>
            </a:r>
            <a:endParaRPr lang="fr-FR" sz="2200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200" dirty="0" smtClean="0"/>
              <a:t>Les arbitres sont </a:t>
            </a:r>
            <a:r>
              <a:rPr lang="fr-FR" sz="2200" dirty="0" err="1" smtClean="0"/>
              <a:t>selectionnés</a:t>
            </a:r>
            <a:r>
              <a:rPr lang="fr-FR" sz="2200" dirty="0" smtClean="0"/>
              <a:t> conjointement par l’UE et les USA (Department of Commerce)</a:t>
            </a:r>
            <a:endParaRPr lang="fr-FR" sz="2200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200" dirty="0" smtClean="0"/>
              <a:t>Tribunaux de un ou trois arbitres (</a:t>
            </a:r>
            <a:r>
              <a:rPr lang="fr-FR" sz="2200" dirty="0" smtClean="0"/>
              <a:t>mandats renouvelables de 3 ans</a:t>
            </a:r>
            <a:r>
              <a:rPr lang="fr-FR" sz="2200" dirty="0" smtClean="0"/>
              <a:t>; </a:t>
            </a:r>
            <a:r>
              <a:rPr lang="fr-FR" sz="2200" dirty="0" err="1" smtClean="0"/>
              <a:t>indépendence</a:t>
            </a:r>
            <a:r>
              <a:rPr lang="fr-FR" sz="2200" dirty="0" smtClean="0"/>
              <a:t> des arbitres)</a:t>
            </a:r>
            <a:endParaRPr lang="fr-FR" sz="2200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200" dirty="0" smtClean="0"/>
              <a:t>Règlement </a:t>
            </a:r>
            <a:r>
              <a:rPr lang="fr-FR" sz="2200" dirty="0" smtClean="0"/>
              <a:t>AAA/ICDR « </a:t>
            </a:r>
            <a:r>
              <a:rPr lang="fr-FR" sz="2200" dirty="0" err="1" smtClean="0"/>
              <a:t>Privacy</a:t>
            </a:r>
            <a:r>
              <a:rPr lang="fr-FR" sz="2200" dirty="0" smtClean="0"/>
              <a:t> </a:t>
            </a:r>
            <a:r>
              <a:rPr lang="fr-FR" sz="2200" dirty="0" err="1" smtClean="0"/>
              <a:t>Shield</a:t>
            </a:r>
            <a:r>
              <a:rPr lang="fr-FR" sz="2200" dirty="0" smtClean="0"/>
              <a:t> arbitration » créé par le AAA pour le DOC</a:t>
            </a:r>
            <a:endParaRPr lang="fr-FR" sz="2200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200" dirty="0" smtClean="0"/>
              <a:t>Les tribunaux peuvent ordonner des « </a:t>
            </a:r>
            <a:r>
              <a:rPr lang="fr-FR" sz="2200" b="1" dirty="0" smtClean="0"/>
              <a:t>mesures </a:t>
            </a:r>
            <a:r>
              <a:rPr lang="fr-FR" sz="2200" b="1" dirty="0" smtClean="0"/>
              <a:t>d'équité personnalisées et non </a:t>
            </a:r>
            <a:r>
              <a:rPr lang="fr-FR" sz="2200" b="1" dirty="0" smtClean="0"/>
              <a:t>pécuniaires</a:t>
            </a:r>
            <a:r>
              <a:rPr lang="fr-FR" sz="2200" dirty="0" smtClean="0"/>
              <a:t> » (accès, </a:t>
            </a:r>
            <a:r>
              <a:rPr lang="fr-FR" sz="2200" dirty="0" smtClean="0"/>
              <a:t>correction, </a:t>
            </a:r>
            <a:r>
              <a:rPr lang="fr-FR" sz="2200" dirty="0" smtClean="0"/>
              <a:t>suppression, rendre les données, </a:t>
            </a:r>
            <a:r>
              <a:rPr lang="fr-FR" sz="2200" dirty="0" err="1" smtClean="0"/>
              <a:t>etc</a:t>
            </a:r>
            <a:r>
              <a:rPr lang="fr-FR" sz="2200" dirty="0" smtClean="0"/>
              <a:t>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200" dirty="0" smtClean="0"/>
              <a:t>Sentences au sens du Federal Arbitration </a:t>
            </a:r>
            <a:r>
              <a:rPr lang="fr-FR" sz="2200" dirty="0" err="1" smtClean="0"/>
              <a:t>Act</a:t>
            </a:r>
            <a:r>
              <a:rPr lang="fr-FR" sz="2200" dirty="0" smtClean="0"/>
              <a:t> (FAA) et la Convention de New York (1958)</a:t>
            </a:r>
            <a:endParaRPr lang="fr-FR" sz="2200" dirty="0"/>
          </a:p>
        </p:txBody>
      </p:sp>
      <p:sp>
        <p:nvSpPr>
          <p:cNvPr id="10" name="Rectangle 9"/>
          <p:cNvSpPr/>
          <p:nvPr/>
        </p:nvSpPr>
        <p:spPr>
          <a:xfrm>
            <a:off x="4556363" y="1291709"/>
            <a:ext cx="3010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latin typeface="Arial Unicode MS" pitchFamily="34" charset="-128"/>
                <a:cs typeface="Times New Roman" pitchFamily="18" charset="0"/>
              </a:rPr>
              <a:t>Panel </a:t>
            </a:r>
            <a:r>
              <a:rPr lang="fr-FR" sz="2400" b="1" dirty="0" err="1" smtClean="0">
                <a:latin typeface="Arial Unicode MS" pitchFamily="34" charset="-128"/>
                <a:cs typeface="Times New Roman" pitchFamily="18" charset="0"/>
              </a:rPr>
              <a:t>Privacy</a:t>
            </a:r>
            <a:r>
              <a:rPr lang="fr-FR" sz="2400" b="1" dirty="0" smtClean="0"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Arial Unicode MS" pitchFamily="34" charset="-128"/>
                <a:cs typeface="Times New Roman" pitchFamily="18" charset="0"/>
              </a:rPr>
              <a:t>Shield</a:t>
            </a:r>
            <a:endParaRPr lang="fr-FR" sz="2400" b="1" dirty="0">
              <a:latin typeface="Arial Unicode MS" pitchFamily="34" charset="-128"/>
              <a:cs typeface="Times New Roman" pitchFamily="18" charset="0"/>
            </a:endParaRPr>
          </a:p>
        </p:txBody>
      </p:sp>
      <p:pic>
        <p:nvPicPr>
          <p:cNvPr id="11" name="Image 10" descr="KAB 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14760" y="6036682"/>
            <a:ext cx="777240" cy="82131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Paris 2018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 The Next Tech Law Revolution I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00075" y="1963341"/>
            <a:ext cx="1038225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200" dirty="0" smtClean="0"/>
              <a:t>l’intéressé peut être assisté par son APD (DPA)</a:t>
            </a:r>
            <a:endParaRPr lang="fr-FR" sz="2200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Participation </a:t>
            </a:r>
            <a:r>
              <a:rPr lang="fr-FR" sz="2200" dirty="0" smtClean="0"/>
              <a:t>aux audiences par vidé ou téléphone </a:t>
            </a:r>
            <a:endParaRPr lang="fr-FR" sz="2200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200" dirty="0" smtClean="0"/>
              <a:t>Audiences en anglais, mais services d’interprète possible sans frais pour l’intéressé</a:t>
            </a:r>
            <a:endParaRPr lang="fr-FR" sz="2200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200" dirty="0" smtClean="0"/>
              <a:t>Les frais de l’arbitrage, y compris les honoraires des arbitres, sont payés par le Fonds (chaque partie </a:t>
            </a:r>
            <a:r>
              <a:rPr lang="fr-FR" sz="2200" dirty="0" err="1" smtClean="0"/>
              <a:t>régle</a:t>
            </a:r>
            <a:r>
              <a:rPr lang="fr-FR" sz="2200" dirty="0" smtClean="0"/>
              <a:t> son propre conseil)</a:t>
            </a:r>
            <a:r>
              <a:rPr lang="fr-FR" sz="2200" dirty="0" smtClean="0"/>
              <a:t>; aucun frais pour l’intéressé</a:t>
            </a:r>
            <a:endParaRPr lang="fr-FR" sz="2200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200" dirty="0" smtClean="0"/>
              <a:t>Arbitrage possible lorsque l’intéressé considère que les autres recours possibles sont insuffisants</a:t>
            </a:r>
            <a:endParaRPr lang="fr-FR" sz="2200" b="1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200" dirty="0" smtClean="0"/>
              <a:t>l’Obtention de preuves par la contrainte (« </a:t>
            </a:r>
            <a:r>
              <a:rPr lang="fr-FR" sz="2200" dirty="0" err="1" smtClean="0"/>
              <a:t>discovery</a:t>
            </a:r>
            <a:r>
              <a:rPr lang="fr-FR" sz="2200" dirty="0" smtClean="0"/>
              <a:t> »)</a:t>
            </a:r>
            <a:endParaRPr lang="fr-FR" sz="2200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200" dirty="0" smtClean="0"/>
              <a:t>Confidentialité de la procédure</a:t>
            </a:r>
            <a:endParaRPr lang="fr-FR" sz="2200" dirty="0"/>
          </a:p>
        </p:txBody>
      </p:sp>
      <p:sp>
        <p:nvSpPr>
          <p:cNvPr id="12" name="Rectangle 11"/>
          <p:cNvSpPr/>
          <p:nvPr/>
        </p:nvSpPr>
        <p:spPr>
          <a:xfrm>
            <a:off x="2892502" y="1282184"/>
            <a:ext cx="6487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dirty="0" smtClean="0">
                <a:latin typeface="Arial Unicode MS" pitchFamily="34" charset="-128"/>
                <a:cs typeface="Times New Roman" pitchFamily="18" charset="0"/>
              </a:rPr>
              <a:t>Caractéristiques de l’arbitrage </a:t>
            </a:r>
            <a:r>
              <a:rPr lang="fr-FR" sz="2400" b="1" dirty="0" err="1" smtClean="0">
                <a:latin typeface="Arial Unicode MS" pitchFamily="34" charset="-128"/>
                <a:cs typeface="Times New Roman" pitchFamily="18" charset="0"/>
              </a:rPr>
              <a:t>Privacy</a:t>
            </a:r>
            <a:r>
              <a:rPr lang="fr-FR" sz="2400" b="1" dirty="0" smtClean="0"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Arial Unicode MS" pitchFamily="34" charset="-128"/>
                <a:cs typeface="Times New Roman" pitchFamily="18" charset="0"/>
              </a:rPr>
              <a:t>Shield</a:t>
            </a:r>
            <a:endParaRPr lang="fr-FR" sz="2400" b="1" dirty="0">
              <a:latin typeface="Arial Unicode MS" pitchFamily="34" charset="-128"/>
              <a:cs typeface="Times New Roman" pitchFamily="18" charset="0"/>
            </a:endParaRPr>
          </a:p>
        </p:txBody>
      </p:sp>
      <p:pic>
        <p:nvPicPr>
          <p:cNvPr id="13" name="Image 12" descr="KAB 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14760" y="6036682"/>
            <a:ext cx="777240" cy="821318"/>
          </a:xfrm>
          <a:prstGeom prst="rect">
            <a:avLst/>
          </a:prstGeom>
        </p:spPr>
      </p:pic>
      <p:sp>
        <p:nvSpPr>
          <p:cNvPr id="14" name="Titre 7">
            <a:extLst>
              <a:ext uri="{FF2B5EF4-FFF2-40B4-BE49-F238E27FC236}">
                <a16:creationId xmlns="" xmlns:a16="http://schemas.microsoft.com/office/drawing/2014/main" id="{1599F9A1-B5E4-4203-9043-B395AA1804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j-cs"/>
              </a:rPr>
              <a:t>Tiers garants de conformité en matière de protection de données personnelles</a:t>
            </a:r>
            <a:b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j-cs"/>
              </a:rPr>
            </a:br>
            <a: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j-cs"/>
              </a:rPr>
              <a:t>l’Arbitrage </a:t>
            </a:r>
            <a:r>
              <a:rPr kumimoji="0" lang="fr-FR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j-cs"/>
              </a:rPr>
              <a:t>Privacy</a:t>
            </a:r>
            <a: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j-cs"/>
              </a:rPr>
              <a:t> </a:t>
            </a:r>
            <a:r>
              <a:rPr kumimoji="0" lang="fr-FR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j-cs"/>
              </a:rPr>
              <a:t>Shield</a:t>
            </a:r>
            <a: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j-cs"/>
              </a:rPr>
              <a:t> </a:t>
            </a:r>
            <a:endParaRPr kumimoji="0" lang="fr-FR" sz="2200" b="1" i="0" u="none" strike="noStrike" kern="1200" cap="none" spc="0" normalizeH="0" baseline="0" noProof="0" dirty="0">
              <a:ln>
                <a:noFill/>
              </a:ln>
              <a:solidFill>
                <a:srgbClr val="666699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Paris 2018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 The Next Tech Law Revolution I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838200" y="2176240"/>
            <a:ext cx="10439400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200" dirty="0" smtClean="0"/>
              <a:t>Bilan et rapport annuel aux autorités; audit périodique par l’UE sur la suffisance des protections (« </a:t>
            </a:r>
            <a:r>
              <a:rPr lang="fr-FR" sz="2200" dirty="0" err="1" smtClean="0"/>
              <a:t>adequacy</a:t>
            </a:r>
            <a:r>
              <a:rPr lang="fr-FR" sz="2200" dirty="0" smtClean="0"/>
              <a:t> »)</a:t>
            </a:r>
            <a:endParaRPr lang="fr-FR" sz="2200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200" dirty="0" smtClean="0"/>
              <a:t>Conclusion; l’arbitrage </a:t>
            </a:r>
            <a:r>
              <a:rPr lang="fr-FR" sz="2200" dirty="0" err="1" smtClean="0"/>
              <a:t>Privacy</a:t>
            </a:r>
            <a:r>
              <a:rPr lang="fr-FR" sz="2200" dirty="0" smtClean="0"/>
              <a:t> </a:t>
            </a:r>
            <a:r>
              <a:rPr lang="fr-FR" sz="2200" dirty="0" err="1" smtClean="0"/>
              <a:t>shield</a:t>
            </a:r>
            <a:r>
              <a:rPr lang="fr-FR" sz="2200" dirty="0" smtClean="0"/>
              <a:t> redresse certaines défaillances du </a:t>
            </a:r>
            <a:r>
              <a:rPr lang="fr-FR" sz="2200" dirty="0" err="1" smtClean="0"/>
              <a:t>Safe</a:t>
            </a:r>
            <a:r>
              <a:rPr lang="fr-FR" sz="2200" dirty="0" smtClean="0"/>
              <a:t> </a:t>
            </a:r>
            <a:r>
              <a:rPr lang="fr-FR" sz="2200" dirty="0" err="1" smtClean="0"/>
              <a:t>Harbor</a:t>
            </a:r>
            <a:r>
              <a:rPr lang="fr-FR" sz="2200" dirty="0" smtClean="0"/>
              <a:t>, mais les conditions de mise en œuvre risquent de limiter l’attrait de la procédure; aucune demande en arbitrage à ce jour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 </a:t>
            </a:r>
            <a:r>
              <a:rPr lang="fr-FR" sz="2200" dirty="0" smtClean="0"/>
              <a:t>Privatisation/délégation des pouvoirs de sanction par l’arbitrage? </a:t>
            </a:r>
            <a:r>
              <a:rPr lang="fr-FR" sz="2200" dirty="0" smtClean="0"/>
              <a:t>(cf. </a:t>
            </a:r>
            <a:r>
              <a:rPr lang="fr-FR" sz="2200" dirty="0" smtClean="0"/>
              <a:t>arbitrage en droit de concurrence UE en matière d’engagements (mesures correctives))</a:t>
            </a:r>
            <a:endParaRPr lang="fr-FR" sz="2200" dirty="0" smtClean="0"/>
          </a:p>
          <a:p>
            <a:pPr>
              <a:spcBef>
                <a:spcPct val="50000"/>
              </a:spcBef>
              <a:buFontTx/>
              <a:buChar char="•"/>
            </a:pPr>
            <a:endParaRPr lang="fr-FR" sz="2200" dirty="0">
              <a:latin typeface="Arial Unicode MS" pitchFamily="34" charset="-12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12384" y="1444109"/>
            <a:ext cx="1265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dirty="0" smtClean="0">
                <a:latin typeface="Arial Unicode MS" pitchFamily="34" charset="-128"/>
              </a:rPr>
              <a:t>L’avenir</a:t>
            </a:r>
            <a:endParaRPr lang="fr-FR" sz="2400" b="1" dirty="0">
              <a:latin typeface="Arial Unicode MS" pitchFamily="34" charset="-128"/>
            </a:endParaRPr>
          </a:p>
        </p:txBody>
      </p:sp>
      <p:pic>
        <p:nvPicPr>
          <p:cNvPr id="13" name="Image 12" descr="KAB 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14760" y="6036682"/>
            <a:ext cx="777240" cy="821318"/>
          </a:xfrm>
          <a:prstGeom prst="rect">
            <a:avLst/>
          </a:prstGeom>
        </p:spPr>
      </p:pic>
      <p:sp>
        <p:nvSpPr>
          <p:cNvPr id="9" name="Titre 7">
            <a:extLst>
              <a:ext uri="{FF2B5EF4-FFF2-40B4-BE49-F238E27FC236}">
                <a16:creationId xmlns="" xmlns:a16="http://schemas.microsoft.com/office/drawing/2014/main" id="{1599F9A1-B5E4-4203-9043-B395AA1804E8}"/>
              </a:ext>
            </a:extLst>
          </p:cNvPr>
          <p:cNvSpPr txBox="1">
            <a:spLocks/>
          </p:cNvSpPr>
          <p:nvPr/>
        </p:nvSpPr>
        <p:spPr>
          <a:xfrm>
            <a:off x="819150" y="361951"/>
            <a:ext cx="10515600" cy="733424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j-cs"/>
              </a:rPr>
              <a:t>Tiers garants de conformité en matière de protection de données personnelles</a:t>
            </a:r>
            <a:b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j-cs"/>
              </a:rPr>
            </a:br>
            <a: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j-cs"/>
              </a:rPr>
              <a:t>l’Arbitrage </a:t>
            </a:r>
            <a:r>
              <a:rPr kumimoji="0" lang="fr-FR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j-cs"/>
              </a:rPr>
              <a:t>Privacy</a:t>
            </a:r>
            <a: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j-cs"/>
              </a:rPr>
              <a:t> </a:t>
            </a:r>
            <a:r>
              <a:rPr kumimoji="0" lang="fr-FR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j-cs"/>
              </a:rPr>
              <a:t>Shield</a:t>
            </a:r>
            <a: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j-cs"/>
              </a:rPr>
              <a:t> </a:t>
            </a:r>
            <a:endParaRPr kumimoji="0" lang="fr-FR" sz="2200" b="1" i="0" u="none" strike="noStrike" kern="1200" cap="none" spc="0" normalizeH="0" baseline="0" noProof="0" dirty="0">
              <a:ln>
                <a:noFill/>
              </a:ln>
              <a:solidFill>
                <a:srgbClr val="666699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1" y="1616075"/>
            <a:ext cx="10839450" cy="4351338"/>
          </a:xfrm>
          <a:prstGeom prst="rect">
            <a:avLst/>
          </a:prstGeom>
        </p:spPr>
        <p:txBody>
          <a:bodyPr/>
          <a:lstStyle/>
          <a:p>
            <a:r>
              <a:rPr lang="fr-FR" sz="2200" dirty="0" smtClean="0">
                <a:ea typeface="Gulim" panose="020B0600000101010101" pitchFamily="34" charset="-127"/>
              </a:rPr>
              <a:t>L’Obtention de documents et d’auditions </a:t>
            </a:r>
            <a:r>
              <a:rPr lang="fr-FR" sz="2200" dirty="0" smtClean="0">
                <a:ea typeface="Gulim" panose="020B0600000101010101" pitchFamily="34" charset="-127"/>
              </a:rPr>
              <a:t>dans les procédures judiciaires et administratives aux USA; portée extraterritoriale</a:t>
            </a:r>
            <a:endParaRPr lang="fr-FR" sz="2200" dirty="0" smtClean="0">
              <a:ea typeface="Gulim" panose="020B0600000101010101" pitchFamily="34" charset="-127"/>
            </a:endParaRPr>
          </a:p>
          <a:p>
            <a:r>
              <a:rPr lang="fr-FR" sz="2200" dirty="0" smtClean="0">
                <a:ea typeface="Gulim" panose="020B0600000101010101" pitchFamily="34" charset="-127"/>
              </a:rPr>
              <a:t>Les voies prévues par la </a:t>
            </a:r>
            <a:r>
              <a:rPr lang="fr-FR" sz="2200" dirty="0" smtClean="0">
                <a:ea typeface="Gulim" panose="020B0600000101010101" pitchFamily="34" charset="-127"/>
              </a:rPr>
              <a:t>Convention de la </a:t>
            </a:r>
            <a:r>
              <a:rPr lang="fr-FR" sz="2200" dirty="0" smtClean="0">
                <a:ea typeface="Gulim" panose="020B0600000101010101" pitchFamily="34" charset="-127"/>
              </a:rPr>
              <a:t>Haye de 1970 purement facultatives</a:t>
            </a:r>
            <a:r>
              <a:rPr lang="fr-FR" sz="2200" dirty="0" smtClean="0">
                <a:ea typeface="Gulim" panose="020B0600000101010101" pitchFamily="34" charset="-127"/>
              </a:rPr>
              <a:t> (Cour Suprême, 1987</a:t>
            </a:r>
            <a:r>
              <a:rPr lang="fr-FR" sz="2200" dirty="0" smtClean="0">
                <a:ea typeface="Gulim" panose="020B0600000101010101" pitchFamily="34" charset="-127"/>
              </a:rPr>
              <a:t>)</a:t>
            </a:r>
          </a:p>
          <a:p>
            <a:r>
              <a:rPr lang="fr-FR" sz="2200" dirty="0" smtClean="0">
                <a:ea typeface="Gulim" panose="020B0600000101010101" pitchFamily="34" charset="-127"/>
              </a:rPr>
              <a:t>Les tribunaux US peuvent exiger la communication de preuves, malgré toute loi locale </a:t>
            </a:r>
            <a:r>
              <a:rPr lang="fr-FR" sz="2200" dirty="0" smtClean="0">
                <a:ea typeface="Gulim" panose="020B0600000101010101" pitchFamily="34" charset="-127"/>
              </a:rPr>
              <a:t>; </a:t>
            </a:r>
            <a:r>
              <a:rPr lang="fr-FR" sz="2200" dirty="0" smtClean="0">
                <a:ea typeface="Gulim" panose="020B0600000101010101" pitchFamily="34" charset="-127"/>
              </a:rPr>
              <a:t>conflit de lois</a:t>
            </a:r>
          </a:p>
          <a:p>
            <a:r>
              <a:rPr lang="fr-FR" sz="2200" dirty="0" smtClean="0">
                <a:ea typeface="Gulim" panose="020B0600000101010101" pitchFamily="34" charset="-127"/>
              </a:rPr>
              <a:t>Lois de blocage (« </a:t>
            </a:r>
            <a:r>
              <a:rPr lang="fr-FR" sz="2200" dirty="0" err="1" smtClean="0">
                <a:ea typeface="Gulim" panose="020B0600000101010101" pitchFamily="34" charset="-127"/>
              </a:rPr>
              <a:t>Blocking</a:t>
            </a:r>
            <a:r>
              <a:rPr lang="fr-FR" sz="2200" dirty="0" smtClean="0">
                <a:ea typeface="Gulim" panose="020B0600000101010101" pitchFamily="34" charset="-127"/>
              </a:rPr>
              <a:t> </a:t>
            </a:r>
            <a:r>
              <a:rPr lang="fr-FR" sz="2200" dirty="0" err="1" smtClean="0">
                <a:ea typeface="Gulim" panose="020B0600000101010101" pitchFamily="34" charset="-127"/>
              </a:rPr>
              <a:t>statutes</a:t>
            </a:r>
            <a:r>
              <a:rPr lang="fr-FR" sz="2200" dirty="0" smtClean="0">
                <a:ea typeface="Gulim" panose="020B0600000101010101" pitchFamily="34" charset="-127"/>
              </a:rPr>
              <a:t> »), </a:t>
            </a:r>
            <a:r>
              <a:rPr lang="fr-FR" sz="2200" dirty="0" smtClean="0">
                <a:ea typeface="Gulim" panose="020B0600000101010101" pitchFamily="34" charset="-127"/>
              </a:rPr>
              <a:t>e.g., </a:t>
            </a:r>
            <a:r>
              <a:rPr lang="fr-FR" sz="2200" i="1" dirty="0" smtClean="0">
                <a:ea typeface="Gulim" panose="020B0600000101010101" pitchFamily="34" charset="-127"/>
              </a:rPr>
              <a:t>Loi du 16 juillet 1980 </a:t>
            </a:r>
            <a:r>
              <a:rPr lang="fr-FR" sz="2200" dirty="0" smtClean="0">
                <a:ea typeface="Gulim" panose="020B0600000101010101" pitchFamily="34" charset="-127"/>
              </a:rPr>
              <a:t>(France</a:t>
            </a:r>
            <a:r>
              <a:rPr lang="fr-FR" sz="2200" dirty="0" smtClean="0">
                <a:ea typeface="Gulim" panose="020B0600000101010101" pitchFamily="34" charset="-127"/>
              </a:rPr>
              <a:t>):</a:t>
            </a:r>
          </a:p>
          <a:p>
            <a:pPr lvl="1">
              <a:buNone/>
            </a:pPr>
            <a:endParaRPr lang="fr-FR" sz="1600" i="1" dirty="0" smtClean="0"/>
          </a:p>
          <a:p>
            <a:pPr lvl="1">
              <a:buNone/>
            </a:pPr>
            <a:r>
              <a:rPr lang="fr-FR" sz="1600" i="1" dirty="0" smtClean="0"/>
              <a:t>	</a:t>
            </a:r>
            <a:r>
              <a:rPr lang="fr-FR" sz="2000" b="1" i="1" u="sng" dirty="0" smtClean="0"/>
              <a:t>Sous réserve des traités ou accords internationaux </a:t>
            </a:r>
            <a:r>
              <a:rPr lang="fr-FR" sz="2000" i="1" dirty="0" smtClean="0"/>
              <a:t>et des lois et règlements en vigueur, il est interdit à toute personne de demander, de rechercher ou de communiquer, par écrit, oralement ou sous toute autre forme, des documents ou renseignements d'ordre économique, commercial, industriel, financier ou technique tendant à la constitution de preuves en vue de procédures judiciaires ou administratives étrangères ou dans le cadre de celles-ci.</a:t>
            </a:r>
            <a:endParaRPr lang="en-US" sz="2000" i="1" dirty="0" smtClean="0"/>
          </a:p>
          <a:p>
            <a:r>
              <a:rPr lang="fr-FR" sz="2200" dirty="0" err="1" smtClean="0">
                <a:ea typeface="Gulim" panose="020B0600000101010101" pitchFamily="34" charset="-127"/>
              </a:rPr>
              <a:t>See</a:t>
            </a:r>
            <a:r>
              <a:rPr lang="fr-FR" sz="2200" dirty="0" smtClean="0">
                <a:ea typeface="Gulim" panose="020B0600000101010101" pitchFamily="34" charset="-127"/>
              </a:rPr>
              <a:t> </a:t>
            </a:r>
            <a:r>
              <a:rPr lang="fr-FR" sz="2200" dirty="0" err="1" smtClean="0">
                <a:ea typeface="Gulim" panose="020B0600000101010101" pitchFamily="34" charset="-127"/>
              </a:rPr>
              <a:t>also</a:t>
            </a:r>
            <a:r>
              <a:rPr lang="fr-FR" sz="2200" dirty="0" smtClean="0">
                <a:ea typeface="Gulim" panose="020B0600000101010101" pitchFamily="34" charset="-127"/>
              </a:rPr>
              <a:t> GDPR art 48</a:t>
            </a:r>
            <a:endParaRPr lang="fr-FR" sz="2200" dirty="0">
              <a:ea typeface="Gulim" panose="020B0600000101010101" pitchFamily="34" charset="-127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=""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775" y="386556"/>
            <a:ext cx="10515600" cy="803275"/>
          </a:xfrm>
        </p:spPr>
        <p:txBody>
          <a:bodyPr>
            <a:noAutofit/>
          </a:bodyPr>
          <a:lstStyle/>
          <a:p>
            <a:pPr algn="ctr"/>
            <a:r>
              <a:rPr lang="fr-FR" sz="2200" dirty="0" smtClean="0">
                <a:solidFill>
                  <a:schemeClr val="tx1"/>
                </a:solidFill>
              </a:rPr>
              <a:t>Tiers garants de conformité en matière de protection de données personnelles </a:t>
            </a: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dirty="0" smtClean="0">
                <a:solidFill>
                  <a:schemeClr val="tx1"/>
                </a:solidFill>
              </a:rPr>
              <a:t>2. </a:t>
            </a:r>
            <a:r>
              <a:rPr lang="fr-FR" sz="2200" dirty="0" err="1" smtClean="0">
                <a:solidFill>
                  <a:schemeClr val="tx1"/>
                </a:solidFill>
              </a:rPr>
              <a:t>Privacy</a:t>
            </a:r>
            <a:r>
              <a:rPr lang="fr-FR" sz="2200" dirty="0" smtClean="0">
                <a:solidFill>
                  <a:schemeClr val="tx1"/>
                </a:solidFill>
              </a:rPr>
              <a:t> monitors </a:t>
            </a:r>
            <a:r>
              <a:rPr lang="fr-FR" sz="2200" dirty="0" smtClean="0"/>
              <a:t/>
            </a:r>
            <a:br>
              <a:rPr lang="fr-FR" sz="2200" dirty="0" smtClean="0"/>
            </a:br>
            <a:endParaRPr lang="fr-FR" sz="2200" dirty="0"/>
          </a:p>
        </p:txBody>
      </p:sp>
      <p:pic>
        <p:nvPicPr>
          <p:cNvPr id="9" name="Image 8" descr="KAB 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14760" y="6036682"/>
            <a:ext cx="777240" cy="82131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2800350" y="1228725"/>
            <a:ext cx="5629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US </a:t>
            </a:r>
            <a:r>
              <a:rPr lang="fr-FR" sz="2400" b="1" dirty="0" err="1" smtClean="0"/>
              <a:t>Discovery</a:t>
            </a:r>
            <a:r>
              <a:rPr lang="fr-FR" sz="2400" b="1" dirty="0" smtClean="0"/>
              <a:t> </a:t>
            </a:r>
            <a:endParaRPr lang="fr-FR" sz="2400" b="1" dirty="0"/>
          </a:p>
        </p:txBody>
      </p:sp>
    </p:spTree>
    <p:extLst>
      <p:ext uri="{BB962C8B-B14F-4D97-AF65-F5344CB8AC3E}">
        <p14:creationId xmlns="" xmlns:p14="http://schemas.microsoft.com/office/powerpoint/2010/main" val="34481969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6250</TotalTime>
  <Words>972</Words>
  <Application>Microsoft Office PowerPoint</Application>
  <PresentationFormat>Personnalisé</PresentationFormat>
  <Paragraphs>166</Paragraphs>
  <Slides>15</Slides>
  <Notes>15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Diapositive 1</vt:lpstr>
      <vt:lpstr>Tiers garants de conformité en matière de protection de données personnelles   Quis custodiet ipsos custodes? </vt:lpstr>
      <vt:lpstr>Tiers garants de conformité en matière de protection de données personnelles 1. l’Arbitrage Privacy Shield </vt:lpstr>
      <vt:lpstr>Tiers garants de conformité en matière de protection de données personnelles l’Arbitrage Privacy Shield  </vt:lpstr>
      <vt:lpstr>Tiers garants de conformité en matière de protection de données personnelles l’Arbitrage Privacy Shield </vt:lpstr>
      <vt:lpstr>Tiers garants de conformité en matière de protection de données personnelles l’Arbitrage Privacy Shield  </vt:lpstr>
      <vt:lpstr>Tiers garants de conformité en matière de protection de données personnelles l’Arbitrage Privacy Shield </vt:lpstr>
      <vt:lpstr>Diapositive 8</vt:lpstr>
      <vt:lpstr>Tiers garants de conformité en matière de protection de données personnelles  2. Privacy monitors  </vt:lpstr>
      <vt:lpstr>Tiers garants de conformité en matière de protection de données personnelles  Privacy monitors   </vt:lpstr>
      <vt:lpstr>Tiers garants de conformité en matière de protection de données personnelles  Privacy monitors   </vt:lpstr>
      <vt:lpstr>Tiers garants de conformité en matière de protection de données personnelles  Privacy monitors   </vt:lpstr>
      <vt:lpstr>Tiers garants de conformité en matière de protection de données personnelles  Privacy monitors   </vt:lpstr>
      <vt:lpstr>Tiers garants de conformité en matière de protection de données personnelles  Privacy monitors   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latournerie wolfrom</dc:creator>
  <cp:lastModifiedBy>Alexander Blumrosen</cp:lastModifiedBy>
  <cp:revision>624</cp:revision>
  <dcterms:created xsi:type="dcterms:W3CDTF">2018-04-20T10:45:39Z</dcterms:created>
  <dcterms:modified xsi:type="dcterms:W3CDTF">2018-06-05T17:52:26Z</dcterms:modified>
</cp:coreProperties>
</file>